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8" r:id="rId2"/>
    <p:sldId id="285" r:id="rId3"/>
    <p:sldId id="269" r:id="rId4"/>
    <p:sldId id="286" r:id="rId5"/>
    <p:sldId id="287" r:id="rId6"/>
    <p:sldId id="288" r:id="rId7"/>
  </p:sldIdLst>
  <p:sldSz cx="9144000" cy="6858000" type="screen4x3"/>
  <p:notesSz cx="6648450" cy="98504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68" d="100"/>
          <a:sy n="68" d="100"/>
        </p:scale>
        <p:origin x="-1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248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8309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248" y="9358309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12F3C3E-FE45-4718-BA1D-A3D29126932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7248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355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862013" y="738188"/>
            <a:ext cx="4924425" cy="3694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6047" y="4679155"/>
            <a:ext cx="4876356" cy="443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58309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7248" y="9358309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C7B71AA-4CAB-4B05-8FE6-26EA78367C8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8E2EA-7FE5-4042-9C74-750805221E5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A5A14-CEE4-4B5A-8AA4-46B139F921B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C3FDD-225C-4238-93FA-ED5AB67751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13B15-49A0-448F-9824-BFEA3F0F83A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32B6F-ECD5-4890-BA15-9FC3BEEE275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104DD-7BA1-4266-89D8-51274EF21EC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142A8-41E2-4E61-849C-94BA3C8CE3A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C9CC-CE70-4963-A47A-59FE39E192B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1A884-3116-41F9-A630-0D87DC55614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39C54-E63B-4985-B7C9-A4F923F8082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C10EB-3511-4DA4-9F59-236F9C081F5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AU"/>
              <a:t>informationsystems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00C7F8B-F6A0-4D53-AA33-BCFFC9055EF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Goals of Information </a:t>
            </a:r>
            <a:r>
              <a:rPr lang="en-US" dirty="0" smtClean="0"/>
              <a:t>Systems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lvl="1" eaLnBrk="1" hangingPunct="1">
              <a:buFont typeface="Wingdings" pitchFamily="2" charset="2"/>
              <a:buChar char="§"/>
            </a:pPr>
            <a:r>
              <a:rPr lang="en-AU" sz="2000" dirty="0" smtClean="0"/>
              <a:t>Organisations guided by strategic plan, where long term goals of organisation are identified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AU" sz="2000" dirty="0" smtClean="0"/>
              <a:t>Following development of a strategic plan a mission statement is developed.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AU" sz="2000" dirty="0" smtClean="0"/>
              <a:t>Mission statement is the basis for establishing a set of common goals to help achieve the organisations aims or organisational goals.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AU" sz="2000" dirty="0" smtClean="0"/>
              <a:t>To achieve the goals the organisation develops a list of objectives. </a:t>
            </a:r>
            <a:endParaRPr lang="en-AU" sz="2000" dirty="0" smtClean="0"/>
          </a:p>
          <a:p>
            <a:pPr lvl="1" eaLnBrk="1" hangingPunct="1">
              <a:buFont typeface="Wingdings" pitchFamily="2" charset="2"/>
              <a:buChar char="§"/>
            </a:pPr>
            <a:r>
              <a:rPr lang="en-AU" sz="2000" dirty="0" smtClean="0"/>
              <a:t>Objectives are small achievable tasks undertaken to achieve a big task.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AU" sz="2000" dirty="0" smtClean="0"/>
              <a:t>Non-profit organisations have different goals c/f profit organisations</a:t>
            </a:r>
            <a:endParaRPr lang="en-A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Goals of Information </a:t>
            </a:r>
            <a:r>
              <a:rPr lang="en-US" dirty="0" smtClean="0"/>
              <a:t>Systems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1472" y="1571612"/>
            <a:ext cx="8429684" cy="5286388"/>
          </a:xfrm>
        </p:spPr>
        <p:txBody>
          <a:bodyPr/>
          <a:lstStyle/>
          <a:p>
            <a:pPr eaLnBrk="1" hangingPunct="1"/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Organisational goals and objectives often relate to improving the efficiency or effectiveness of operations.</a:t>
            </a:r>
          </a:p>
          <a:p>
            <a:pPr eaLnBrk="1" hangingPunct="1"/>
            <a:r>
              <a:rPr lang="en-US" dirty="0" smtClean="0"/>
              <a:t>Increase </a:t>
            </a:r>
            <a:r>
              <a:rPr lang="en-US" dirty="0" smtClean="0"/>
              <a:t>efficiency</a:t>
            </a:r>
            <a:r>
              <a:rPr lang="en-US" dirty="0" smtClean="0"/>
              <a:t>:</a:t>
            </a:r>
          </a:p>
          <a:p>
            <a:pPr lvl="1" eaLnBrk="1" hangingPunct="1"/>
            <a:r>
              <a:rPr lang="en-US" dirty="0" smtClean="0"/>
              <a:t>Expressed in terms of cost, time and effort</a:t>
            </a:r>
            <a:endParaRPr lang="en-US" dirty="0" smtClean="0"/>
          </a:p>
          <a:p>
            <a:pPr lvl="1" eaLnBrk="1" hangingPunct="1">
              <a:buFont typeface="Symbol" pitchFamily="18" charset="2"/>
              <a:buChar char="·"/>
            </a:pPr>
            <a:r>
              <a:rPr lang="en-AU" sz="2000" dirty="0" smtClean="0">
                <a:cs typeface="Times New Roman" pitchFamily="18" charset="0"/>
              </a:rPr>
              <a:t>By </a:t>
            </a:r>
            <a:r>
              <a:rPr lang="en-AU" sz="2000" dirty="0" smtClean="0">
                <a:cs typeface="Times New Roman" pitchFamily="18" charset="0"/>
              </a:rPr>
              <a:t>decreasing data-entry time by using a flatbed scanner (hardware</a:t>
            </a:r>
            <a:r>
              <a:rPr lang="en-AU" sz="2000" dirty="0" smtClean="0">
                <a:cs typeface="Times New Roman" pitchFamily="18" charset="0"/>
              </a:rPr>
              <a:t>)</a:t>
            </a:r>
          </a:p>
          <a:p>
            <a:pPr lvl="1" eaLnBrk="1" hangingPunct="1">
              <a:buFont typeface="Symbol" pitchFamily="18" charset="2"/>
              <a:buChar char="·"/>
            </a:pPr>
            <a:r>
              <a:rPr lang="en-AU" sz="2000" dirty="0" smtClean="0">
                <a:cs typeface="Times New Roman" pitchFamily="18" charset="0"/>
              </a:rPr>
              <a:t>Emailing rather than faxing to rural stores, saves time &amp; reduces costs through less travel &amp; less effort needed to email information</a:t>
            </a:r>
            <a:endParaRPr lang="en-AU" sz="2000" dirty="0" smtClean="0">
              <a:cs typeface="Times New Roman" pitchFamily="18" charset="0"/>
            </a:endParaRPr>
          </a:p>
          <a:p>
            <a:pPr lvl="1" eaLnBrk="1" hangingPunct="1">
              <a:buFont typeface="Symbol" pitchFamily="18" charset="2"/>
              <a:buChar char="·"/>
            </a:pPr>
            <a:r>
              <a:rPr lang="en-AU" sz="2000" dirty="0" smtClean="0">
                <a:cs typeface="Times New Roman" pitchFamily="18" charset="0"/>
              </a:rPr>
              <a:t>Increasing the accuracy of data by using improved electronic data-validation techniques (software) and/or manual data-validation techniques (procedures)</a:t>
            </a:r>
          </a:p>
          <a:p>
            <a:pPr lvl="1" eaLnBrk="1" hangingPunct="1"/>
            <a:endParaRPr lang="en-A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34" y="285728"/>
            <a:ext cx="8072494" cy="1000132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Systems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1472" y="1285860"/>
            <a:ext cx="8143932" cy="5000660"/>
          </a:xfrm>
        </p:spPr>
        <p:txBody>
          <a:bodyPr/>
          <a:lstStyle/>
          <a:p>
            <a:pPr eaLnBrk="1" hangingPunct="1"/>
            <a:r>
              <a:rPr lang="en-US" dirty="0" smtClean="0"/>
              <a:t>Improving effectiveness; how well information &amp; communications technology solutions work.</a:t>
            </a:r>
          </a:p>
          <a:p>
            <a:pPr eaLnBrk="1" hangingPunct="1"/>
            <a:r>
              <a:rPr lang="en-US" dirty="0" smtClean="0"/>
              <a:t>Defined in terms of its attractiveness, readability, completeness, clarity, accuracy, accessibility, timeliness, communication of the message, relevance and usability.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34" y="285728"/>
            <a:ext cx="8072494" cy="1000132"/>
          </a:xfrm>
        </p:spPr>
        <p:txBody>
          <a:bodyPr/>
          <a:lstStyle/>
          <a:p>
            <a:pPr eaLnBrk="1" hangingPunct="1"/>
            <a:r>
              <a:rPr lang="en-US" dirty="0" smtClean="0"/>
              <a:t>Types of information systems</a:t>
            </a:r>
            <a:endParaRPr lang="en-US" dirty="0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1472" y="1285860"/>
            <a:ext cx="8143932" cy="5000660"/>
          </a:xfrm>
        </p:spPr>
        <p:txBody>
          <a:bodyPr/>
          <a:lstStyle/>
          <a:p>
            <a:pPr eaLnBrk="1" hangingPunct="1"/>
            <a:r>
              <a:rPr lang="en-US" dirty="0" smtClean="0"/>
              <a:t>Transaction processing systems</a:t>
            </a:r>
          </a:p>
          <a:p>
            <a:pPr lvl="1" eaLnBrk="1" hangingPunct="1"/>
            <a:r>
              <a:rPr lang="en-US" dirty="0" smtClean="0"/>
              <a:t>Processes data generated by day-to-day transactions of an </a:t>
            </a:r>
            <a:r>
              <a:rPr lang="en-US" dirty="0" err="1" smtClean="0"/>
              <a:t>organisation</a:t>
            </a:r>
            <a:r>
              <a:rPr lang="en-US" dirty="0" smtClean="0"/>
              <a:t>, </a:t>
            </a:r>
            <a:r>
              <a:rPr lang="en-US" dirty="0" err="1" smtClean="0"/>
              <a:t>eg</a:t>
            </a:r>
            <a:r>
              <a:rPr lang="en-US" dirty="0" smtClean="0"/>
              <a:t>. Billing systems</a:t>
            </a:r>
          </a:p>
          <a:p>
            <a:pPr eaLnBrk="1" hangingPunct="1"/>
            <a:r>
              <a:rPr lang="en-US" dirty="0" smtClean="0"/>
              <a:t>Office automation systems</a:t>
            </a:r>
          </a:p>
          <a:p>
            <a:pPr lvl="1" eaLnBrk="1" hangingPunct="1"/>
            <a:r>
              <a:rPr lang="en-US" dirty="0" smtClean="0"/>
              <a:t>Routine office tasks, documents, etc.</a:t>
            </a:r>
          </a:p>
          <a:p>
            <a:pPr eaLnBrk="1" hangingPunct="1"/>
            <a:r>
              <a:rPr lang="en-US" dirty="0" smtClean="0"/>
              <a:t>Management information systems</a:t>
            </a:r>
          </a:p>
          <a:p>
            <a:pPr lvl="1" eaLnBrk="1" hangingPunct="1"/>
            <a:r>
              <a:rPr lang="en-US" dirty="0" smtClean="0"/>
              <a:t>Used with a TPS and it manipulates data created by TPS to generate reports for managers to make decisions on</a:t>
            </a:r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34" y="285728"/>
            <a:ext cx="8072494" cy="1000132"/>
          </a:xfrm>
        </p:spPr>
        <p:txBody>
          <a:bodyPr/>
          <a:lstStyle/>
          <a:p>
            <a:pPr eaLnBrk="1" hangingPunct="1"/>
            <a:r>
              <a:rPr lang="en-US" dirty="0" smtClean="0"/>
              <a:t>Types of information systems</a:t>
            </a:r>
            <a:endParaRPr lang="en-US" dirty="0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1472" y="1285860"/>
            <a:ext cx="8143932" cy="5000660"/>
          </a:xfrm>
        </p:spPr>
        <p:txBody>
          <a:bodyPr/>
          <a:lstStyle/>
          <a:p>
            <a:pPr eaLnBrk="1" hangingPunct="1"/>
            <a:r>
              <a:rPr lang="en-US" dirty="0" smtClean="0"/>
              <a:t>Decision-support systems</a:t>
            </a:r>
          </a:p>
          <a:p>
            <a:pPr lvl="1" eaLnBrk="1" hangingPunct="1"/>
            <a:r>
              <a:rPr lang="en-US" dirty="0" smtClean="0"/>
              <a:t>DSS allows users to manipulate data directly to create data models of “what if” scenarios</a:t>
            </a:r>
          </a:p>
          <a:p>
            <a:pPr eaLnBrk="1" hangingPunct="1"/>
            <a:r>
              <a:rPr lang="en-US" dirty="0" smtClean="0"/>
              <a:t>Expert systems</a:t>
            </a:r>
          </a:p>
          <a:p>
            <a:pPr lvl="1" eaLnBrk="1" hangingPunct="1"/>
            <a:r>
              <a:rPr lang="en-US" dirty="0" smtClean="0"/>
              <a:t>Designed to </a:t>
            </a:r>
            <a:r>
              <a:rPr lang="en-US" dirty="0" err="1" smtClean="0"/>
              <a:t>analyse</a:t>
            </a:r>
            <a:r>
              <a:rPr lang="en-US" dirty="0" smtClean="0"/>
              <a:t> data and produce a recommendation or decisions</a:t>
            </a:r>
          </a:p>
          <a:p>
            <a:pPr lvl="1" eaLnBrk="1" hangingPunct="1"/>
            <a:r>
              <a:rPr lang="en-US" dirty="0" smtClean="0"/>
              <a:t>Uses a set of facts and rules called a knowledge base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/>
              <a:t>informationsystems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7158" y="214290"/>
            <a:ext cx="8215370" cy="1357298"/>
          </a:xfrm>
        </p:spPr>
        <p:txBody>
          <a:bodyPr/>
          <a:lstStyle/>
          <a:p>
            <a:pPr eaLnBrk="1" hangingPunct="1"/>
            <a:r>
              <a:rPr lang="en-AU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AU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AU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Problem-solving </a:t>
            </a:r>
            <a:r>
              <a:rPr lang="en-AU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methodology relating to the analysis of ongoing information problems</a:t>
            </a:r>
            <a:r>
              <a:rPr lang="en-A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A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dirty="0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1472" y="1285860"/>
            <a:ext cx="8143932" cy="5000660"/>
          </a:xfrm>
        </p:spPr>
        <p:txBody>
          <a:bodyPr/>
          <a:lstStyle/>
          <a:p>
            <a:pPr lvl="1" eaLnBrk="1" hangingPunct="1">
              <a:buFont typeface="Wingdings" pitchFamily="2" charset="2"/>
              <a:buChar char="§"/>
            </a:pPr>
            <a:r>
              <a:rPr lang="en-US" dirty="0" smtClean="0"/>
              <a:t>4 stages: Analysis, Design, Development, Evaluation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dirty="0" smtClean="0"/>
              <a:t>An information problem arises when an </a:t>
            </a:r>
            <a:r>
              <a:rPr lang="en-US" dirty="0" err="1" smtClean="0"/>
              <a:t>organisation’s</a:t>
            </a:r>
            <a:r>
              <a:rPr lang="en-US" dirty="0" smtClean="0"/>
              <a:t> goals are not being met.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dirty="0" smtClean="0"/>
              <a:t>Types of information problems: Occur as a result of: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dirty="0" smtClean="0"/>
              <a:t>Inefficient procedures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dirty="0" smtClean="0"/>
              <a:t>Information that produces inaccuracies or doesn’t meet the needs of users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dirty="0" smtClean="0"/>
              <a:t>Dependence on old technology</a:t>
            </a:r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2724</TotalTime>
  <Words>371</Words>
  <Application>Microsoft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Times New Roman</vt:lpstr>
      <vt:lpstr>Arial</vt:lpstr>
      <vt:lpstr>Symbol</vt:lpstr>
      <vt:lpstr>Default Design</vt:lpstr>
      <vt:lpstr>Goals of Information Systems</vt:lpstr>
      <vt:lpstr>Goals of Information Systems</vt:lpstr>
      <vt:lpstr>Information Systems</vt:lpstr>
      <vt:lpstr>Types of information systems</vt:lpstr>
      <vt:lpstr>Types of information systems</vt:lpstr>
      <vt:lpstr> Problem-solving methodology relating to the analysis of ongoing information problems </vt:lpstr>
    </vt:vector>
  </TitlesOfParts>
  <Company>Department of Education Employment and Training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Criterion 1: Knowledge of the types and characteristics of information systems and networks</dc:title>
  <dc:creator>KB</dc:creator>
  <cp:lastModifiedBy>01421606</cp:lastModifiedBy>
  <cp:revision>36</cp:revision>
  <dcterms:created xsi:type="dcterms:W3CDTF">2003-09-15T22:14:30Z</dcterms:created>
  <dcterms:modified xsi:type="dcterms:W3CDTF">2011-04-18T01:57:51Z</dcterms:modified>
</cp:coreProperties>
</file>